
<file path=[Content_Types].xml><?xml version="1.0" encoding="utf-8"?>
<Types xmlns="http://schemas.openxmlformats.org/package/2006/content-types">
  <Default ContentType="image/jpeg" Extension="jpg"/>
  <Default ContentType="image/gif" Extension="gif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6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5" Type="http://schemas.openxmlformats.org/officeDocument/2006/relationships/slide" Target="slides/slide1.xml"/><Relationship Id="rId19" Type="http://schemas.openxmlformats.org/officeDocument/2006/relationships/slide" Target="slides/slide15.xml"/><Relationship Id="rId6" Type="http://schemas.openxmlformats.org/officeDocument/2006/relationships/slide" Target="slides/slide2.xml"/><Relationship Id="rId18" Type="http://schemas.openxmlformats.org/officeDocument/2006/relationships/slide" Target="slides/slide14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g180044f78e_0_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2" name="Google Shape;132;g180044f78e_0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g180044f78e_0_1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3" name="Google Shape;143;g180044f78e_0_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8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g180044f78e_0_2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0" name="Google Shape;150;g180044f78e_0_2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6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g180044f78e_0_3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8" name="Google Shape;158;g180044f78e_0_3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5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g180044f78e_0_3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7" name="Google Shape;167;g180044f78e_0_3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4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g180044f78e_0_4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6" name="Google Shape;176;g180044f78e_0_4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0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g180044f78e_0_5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2" name="Google Shape;182;g180044f78e_0_5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g17fcdae456_0_4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" name="Google Shape;58;g17fcdae456_0_4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g17fcdae456_0_5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5" name="Google Shape;65;g17fcdae456_0_5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g17fcdae456_0_14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2" name="Google Shape;72;g17fcdae456_0_14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g17fcdae456_0_15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9" name="Google Shape;79;g17fcdae456_0_15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g17fcdae456_0_16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1" name="Google Shape;91;g17fcdae456_0_16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g17fcdae456_0_17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3" name="Google Shape;103;g17fcdae456_0_17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g17fcdae456_0_19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5" name="Google Shape;115;g17fcdae456_0_19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g180044f78e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5" name="Google Shape;125;g180044f78e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25"/>
            <a:ext cx="4572000" cy="51435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>
                <a:solidFill>
                  <a:schemeClr val="dk1"/>
                </a:solidFill>
              </a:defRPr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>
                <a:solidFill>
                  <a:schemeClr val="dk1"/>
                </a:solidFill>
              </a:defRPr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>
                <a:solidFill>
                  <a:schemeClr val="dk1"/>
                </a:solidFill>
              </a:defRPr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dark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Char char="●"/>
              <a:defRPr sz="1800">
                <a:solidFill>
                  <a:schemeClr val="lt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Char char="○"/>
              <a:defRPr>
                <a:solidFill>
                  <a:schemeClr val="lt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Char char="■"/>
              <a:defRPr>
                <a:solidFill>
                  <a:schemeClr val="lt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Char char="●"/>
              <a:defRPr>
                <a:solidFill>
                  <a:schemeClr val="lt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Char char="○"/>
              <a:defRPr>
                <a:solidFill>
                  <a:schemeClr val="lt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Char char="■"/>
              <a:defRPr>
                <a:solidFill>
                  <a:schemeClr val="lt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Char char="●"/>
              <a:defRPr>
                <a:solidFill>
                  <a:schemeClr val="lt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Char char="○"/>
              <a:defRPr>
                <a:solidFill>
                  <a:schemeClr val="lt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lt2"/>
              </a:buClr>
              <a:buSzPts val="1400"/>
              <a:buChar char="■"/>
              <a:defRPr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lt2"/>
                </a:solidFill>
              </a:defRPr>
            </a:lvl1pPr>
            <a:lvl2pPr lvl="1" algn="r">
              <a:buNone/>
              <a:defRPr sz="1000">
                <a:solidFill>
                  <a:schemeClr val="lt2"/>
                </a:solidFill>
              </a:defRPr>
            </a:lvl2pPr>
            <a:lvl3pPr lvl="2" algn="r">
              <a:buNone/>
              <a:defRPr sz="1000">
                <a:solidFill>
                  <a:schemeClr val="lt2"/>
                </a:solidFill>
              </a:defRPr>
            </a:lvl3pPr>
            <a:lvl4pPr lvl="3" algn="r">
              <a:buNone/>
              <a:defRPr sz="1000">
                <a:solidFill>
                  <a:schemeClr val="lt2"/>
                </a:solidFill>
              </a:defRPr>
            </a:lvl4pPr>
            <a:lvl5pPr lvl="4" algn="r">
              <a:buNone/>
              <a:defRPr sz="1000">
                <a:solidFill>
                  <a:schemeClr val="lt2"/>
                </a:solidFill>
              </a:defRPr>
            </a:lvl5pPr>
            <a:lvl6pPr lvl="5" algn="r">
              <a:buNone/>
              <a:defRPr sz="1000">
                <a:solidFill>
                  <a:schemeClr val="lt2"/>
                </a:solidFill>
              </a:defRPr>
            </a:lvl6pPr>
            <a:lvl7pPr lvl="6" algn="r">
              <a:buNone/>
              <a:defRPr sz="1000">
                <a:solidFill>
                  <a:schemeClr val="lt2"/>
                </a:solidFill>
              </a:defRPr>
            </a:lvl7pPr>
            <a:lvl8pPr lvl="7" algn="r">
              <a:buNone/>
              <a:defRPr sz="1000">
                <a:solidFill>
                  <a:schemeClr val="lt2"/>
                </a:solidFill>
              </a:defRPr>
            </a:lvl8pPr>
            <a:lvl9pPr lvl="8" algn="r">
              <a:buNone/>
              <a:defRPr sz="1000">
                <a:solidFill>
                  <a:schemeClr val="lt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9.jp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7.jpg"/><Relationship Id="rId4" Type="http://schemas.openxmlformats.org/officeDocument/2006/relationships/image" Target="../media/image5.jpg"/><Relationship Id="rId5" Type="http://schemas.openxmlformats.org/officeDocument/2006/relationships/image" Target="../media/image13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4.gif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21.gif"/><Relationship Id="rId4" Type="http://schemas.openxmlformats.org/officeDocument/2006/relationships/image" Target="../media/image20.jp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8.gif"/><Relationship Id="rId4" Type="http://schemas.openxmlformats.org/officeDocument/2006/relationships/image" Target="../media/image24.jpg"/><Relationship Id="rId5" Type="http://schemas.openxmlformats.org/officeDocument/2006/relationships/image" Target="../media/image25.jp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18.gif"/><Relationship Id="rId4" Type="http://schemas.openxmlformats.org/officeDocument/2006/relationships/image" Target="../media/image22.jp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6.xml"/><Relationship Id="rId3" Type="http://schemas.openxmlformats.org/officeDocument/2006/relationships/hyperlink" Target="http://astro.unl.edu/naap/blackbody/animations/blackbody.html" TargetMode="Externa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2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4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22.jpg"/><Relationship Id="rId4" Type="http://schemas.openxmlformats.org/officeDocument/2006/relationships/image" Target="../media/image17.jpg"/><Relationship Id="rId5" Type="http://schemas.openxmlformats.org/officeDocument/2006/relationships/image" Target="../media/image2.jp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5.jpg"/><Relationship Id="rId4" Type="http://schemas.openxmlformats.org/officeDocument/2006/relationships/image" Target="../media/image6.jpg"/><Relationship Id="rId5" Type="http://schemas.openxmlformats.org/officeDocument/2006/relationships/image" Target="../media/image23.jp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1.jpg"/><Relationship Id="rId4" Type="http://schemas.openxmlformats.org/officeDocument/2006/relationships/image" Target="../media/image8.jpg"/><Relationship Id="rId5" Type="http://schemas.openxmlformats.org/officeDocument/2006/relationships/image" Target="../media/image3.jp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0.jpg"/><Relationship Id="rId4" Type="http://schemas.openxmlformats.org/officeDocument/2006/relationships/image" Target="../media/image16.jp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9.gif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>
            <p:ph type="ctrTitle"/>
          </p:nvPr>
        </p:nvSpPr>
        <p:spPr>
          <a:xfrm>
            <a:off x="311700" y="517925"/>
            <a:ext cx="8520600" cy="921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Spectroscopy</a:t>
            </a:r>
            <a:endParaRPr/>
          </a:p>
        </p:txBody>
      </p:sp>
      <p:pic>
        <p:nvPicPr>
          <p:cNvPr descr="prism-005.jpg" id="55" name="Google Shape;55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781298" y="1439825"/>
            <a:ext cx="3581400" cy="31874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22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Emission</a:t>
            </a:r>
            <a:endParaRPr/>
          </a:p>
        </p:txBody>
      </p:sp>
      <p:sp>
        <p:nvSpPr>
          <p:cNvPr id="135" name="Google Shape;135;p22"/>
          <p:cNvSpPr txBox="1"/>
          <p:nvPr>
            <p:ph idx="1" type="body"/>
          </p:nvPr>
        </p:nvSpPr>
        <p:spPr>
          <a:xfrm>
            <a:off x="677763" y="4568875"/>
            <a:ext cx="2001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rPr lang="en"/>
              <a:t>Emission Nebula!</a:t>
            </a:r>
            <a:endParaRPr/>
          </a:p>
        </p:txBody>
      </p:sp>
      <p:pic>
        <p:nvPicPr>
          <p:cNvPr descr="Ring_Nebula.jpg" id="136" name="Google Shape;136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1705" y="1152475"/>
            <a:ext cx="2733120" cy="34164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orispec.jpg" id="137" name="Google Shape;137;p2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656500" y="1152472"/>
            <a:ext cx="4175801" cy="1649425"/>
          </a:xfrm>
          <a:prstGeom prst="rect">
            <a:avLst/>
          </a:prstGeom>
          <a:noFill/>
          <a:ln>
            <a:noFill/>
          </a:ln>
        </p:spPr>
      </p:pic>
      <p:sp>
        <p:nvSpPr>
          <p:cNvPr id="138" name="Google Shape;138;p22"/>
          <p:cNvSpPr txBox="1"/>
          <p:nvPr>
            <p:ph idx="1" type="body"/>
          </p:nvPr>
        </p:nvSpPr>
        <p:spPr>
          <a:xfrm>
            <a:off x="4935250" y="2801900"/>
            <a:ext cx="36183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rPr lang="en"/>
              <a:t>An Example Emission Spectrum</a:t>
            </a:r>
            <a:endParaRPr/>
          </a:p>
        </p:txBody>
      </p:sp>
      <p:pic>
        <p:nvPicPr>
          <p:cNvPr descr="iphone-5-spectra-w.png" id="139" name="Google Shape;139;p22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397876" y="3374600"/>
            <a:ext cx="2348249" cy="1608400"/>
          </a:xfrm>
          <a:prstGeom prst="rect">
            <a:avLst/>
          </a:prstGeom>
          <a:noFill/>
          <a:ln>
            <a:noFill/>
          </a:ln>
        </p:spPr>
      </p:pic>
      <p:sp>
        <p:nvSpPr>
          <p:cNvPr id="140" name="Google Shape;140;p22"/>
          <p:cNvSpPr txBox="1"/>
          <p:nvPr>
            <p:ph idx="1" type="body"/>
          </p:nvPr>
        </p:nvSpPr>
        <p:spPr>
          <a:xfrm>
            <a:off x="5802450" y="3892450"/>
            <a:ext cx="24165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rPr lang="en"/>
              <a:t>Your phone screen!</a:t>
            </a:r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4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p23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Absorption</a:t>
            </a:r>
            <a:endParaRPr/>
          </a:p>
        </p:txBody>
      </p:sp>
      <p:sp>
        <p:nvSpPr>
          <p:cNvPr id="146" name="Google Shape;146;p23"/>
          <p:cNvSpPr txBox="1"/>
          <p:nvPr>
            <p:ph idx="1" type="body"/>
          </p:nvPr>
        </p:nvSpPr>
        <p:spPr>
          <a:xfrm>
            <a:off x="311700" y="1152475"/>
            <a:ext cx="38244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The opposite of emission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Takes place in a cool, </a:t>
            </a:r>
            <a:r>
              <a:rPr lang="en" u="sng"/>
              <a:t>low density</a:t>
            </a:r>
            <a:r>
              <a:rPr lang="en"/>
              <a:t> gas with a continuous (blackbody) source behind it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Same wavelengths as emission lines, but now those energies are </a:t>
            </a:r>
            <a:r>
              <a:rPr lang="en" u="sng"/>
              <a:t>subtracted</a:t>
            </a:r>
            <a:r>
              <a:rPr lang="en"/>
              <a:t> from a continuous spectrum</a:t>
            </a:r>
            <a:endParaRPr/>
          </a:p>
        </p:txBody>
      </p:sp>
      <p:pic>
        <p:nvPicPr>
          <p:cNvPr descr="kirchhoff.gif" id="147" name="Google Shape;147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532426" y="1152475"/>
            <a:ext cx="4299875" cy="3455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2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Absorption is how we study stars!</a:t>
            </a:r>
            <a:endParaRPr/>
          </a:p>
        </p:txBody>
      </p:sp>
      <p:sp>
        <p:nvSpPr>
          <p:cNvPr id="153" name="Google Shape;153;p2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pic>
        <p:nvPicPr>
          <p:cNvPr descr="spectra.gif" id="154" name="Google Shape;154;p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1700" y="1428750"/>
            <a:ext cx="4286250" cy="22860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suny.jpg" id="155" name="Google Shape;155;p2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869601" y="1250850"/>
            <a:ext cx="3962700" cy="2641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9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p2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Side note: Reflection</a:t>
            </a:r>
            <a:endParaRPr/>
          </a:p>
        </p:txBody>
      </p:sp>
      <p:sp>
        <p:nvSpPr>
          <p:cNvPr id="161" name="Google Shape;161;p25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Question: If objects </a:t>
            </a:r>
            <a:r>
              <a:rPr lang="en" u="sng"/>
              <a:t>emit</a:t>
            </a:r>
            <a:r>
              <a:rPr lang="en"/>
              <a:t> at certain colors because of their temperature, why is Jupiter yellow? Why are my pants blue? Why can you have a red shirt?</a:t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rPr b="1" lang="en" u="sng"/>
              <a:t>Hint:</a:t>
            </a:r>
            <a:r>
              <a:rPr lang="en"/>
              <a:t> It’s not because my pants are 7000K. </a:t>
            </a:r>
            <a:endParaRPr/>
          </a:p>
        </p:txBody>
      </p:sp>
      <p:pic>
        <p:nvPicPr>
          <p:cNvPr descr="jupwsmap.gif" id="162" name="Google Shape;162;p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1700" y="2536175"/>
            <a:ext cx="2329350" cy="232935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Redshirt.jpg" id="163" name="Google Shape;163;p2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827300" y="2536175"/>
            <a:ext cx="3496387" cy="232935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guessjeanspz25953A_1409911093.jpg" id="164" name="Google Shape;164;p25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509925" y="2536175"/>
            <a:ext cx="2329352" cy="232935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8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p2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Reflection:</a:t>
            </a:r>
            <a:endParaRPr/>
          </a:p>
        </p:txBody>
      </p:sp>
      <p:sp>
        <p:nvSpPr>
          <p:cNvPr id="170" name="Google Shape;170;p26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rPr lang="en"/>
              <a:t>Answer: Jupiter is yellow because it is made of gasses that mostly </a:t>
            </a:r>
            <a:r>
              <a:rPr i="1" lang="en"/>
              <a:t>reflect</a:t>
            </a:r>
            <a:r>
              <a:rPr lang="en"/>
              <a:t> yellow light from the sun, and absorb most other wavelengths. The specific materials reflect certain colors of light, and absorb the rest. Your shirt isn’t </a:t>
            </a:r>
            <a:r>
              <a:rPr i="1" lang="en"/>
              <a:t>glowing</a:t>
            </a:r>
            <a:r>
              <a:rPr lang="en"/>
              <a:t> red, like a blackbody. It’s </a:t>
            </a:r>
            <a:r>
              <a:rPr i="1" lang="en"/>
              <a:t>reflecting</a:t>
            </a:r>
            <a:r>
              <a:rPr lang="en"/>
              <a:t> the red light that’s already around, and absorbing most of the rest.</a:t>
            </a:r>
            <a:endParaRPr/>
          </a:p>
        </p:txBody>
      </p:sp>
      <p:pic>
        <p:nvPicPr>
          <p:cNvPr descr="jupwsmap.gif" id="171" name="Google Shape;171;p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794950" y="2828200"/>
            <a:ext cx="2037350" cy="203735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512701main_pia13760-43_full.jpg" id="172" name="Google Shape;172;p2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47300" y="2828200"/>
            <a:ext cx="2716258" cy="2037350"/>
          </a:xfrm>
          <a:prstGeom prst="rect">
            <a:avLst/>
          </a:prstGeom>
          <a:noFill/>
          <a:ln>
            <a:noFill/>
          </a:ln>
        </p:spPr>
      </p:pic>
      <p:sp>
        <p:nvSpPr>
          <p:cNvPr id="173" name="Google Shape;173;p26"/>
          <p:cNvSpPr txBox="1"/>
          <p:nvPr>
            <p:ph idx="1" type="body"/>
          </p:nvPr>
        </p:nvSpPr>
        <p:spPr>
          <a:xfrm>
            <a:off x="3721000" y="2828200"/>
            <a:ext cx="2416500" cy="2037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rPr lang="en"/>
              <a:t>Jupiter reflects yellow light from the sun due to its composition, but </a:t>
            </a:r>
            <a:r>
              <a:rPr i="1" lang="en"/>
              <a:t>emits</a:t>
            </a:r>
            <a:r>
              <a:rPr lang="en"/>
              <a:t> infrared light due to its temperature.</a:t>
            </a:r>
            <a:endParaRPr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7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p2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Summary</a:t>
            </a:r>
            <a:endParaRPr/>
          </a:p>
        </p:txBody>
      </p:sp>
      <p:sp>
        <p:nvSpPr>
          <p:cNvPr id="179" name="Google Shape;179;p27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Blackbody Spectra are continuous spectra emitted by dense objects, like the Sun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Hotter objects = shorter wavelengths = bluer color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Emission Line spectra have only a few lines produced by low-density gas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Emission line spectra are unique to each element and depend on the electron configuration of the atom.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Absorption Line spectra are caused by a low-density, cold gas in front of a continuous (blackbody) source.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Absorption lines look like emission lines, but are subtracted from a continuous spectrum. Absorption and Emission can be used as a sort of ‘fingerprint’ to determine elemental makeup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Reflection produces most of the colors we see, reflecting certain colors from another source.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If I can turn out the lights and NOT see it anymore, it’s not producing its own visible light.</a:t>
            </a:r>
            <a:endParaRPr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3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p2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5" name="Google Shape;185;p28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rPr lang="en" u="sng">
                <a:solidFill>
                  <a:schemeClr val="hlink"/>
                </a:solidFill>
                <a:hlinkClick r:id="rId3"/>
              </a:rPr>
              <a:t>http://astro.unl.edu/naap/blackbody/animations/blackbody.html</a:t>
            </a:r>
            <a:r>
              <a:rPr lang="en"/>
              <a:t> 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Question: What is light?</a:t>
            </a:r>
            <a:endParaRPr/>
          </a:p>
        </p:txBody>
      </p:sp>
      <p:sp>
        <p:nvSpPr>
          <p:cNvPr id="61" name="Google Shape;61;p14"/>
          <p:cNvSpPr txBox="1"/>
          <p:nvPr>
            <p:ph idx="1" type="body"/>
          </p:nvPr>
        </p:nvSpPr>
        <p:spPr>
          <a:xfrm>
            <a:off x="311700" y="3250400"/>
            <a:ext cx="8520600" cy="1318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rPr lang="en"/>
              <a:t>Light is a series of waves in the electromagnetic field permeating the universe. The “wavelength” of the light determines the colors we see. Light with a shorter wavelength has more energy that light with a longer wavelength. So blue light has more energy than red!</a:t>
            </a:r>
            <a:endParaRPr/>
          </a:p>
        </p:txBody>
      </p:sp>
      <p:pic>
        <p:nvPicPr>
          <p:cNvPr descr="wavelength.png" id="62" name="Google Shape;62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362200" y="1167263"/>
            <a:ext cx="4419600" cy="19335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600">
                <a:solidFill>
                  <a:srgbClr val="000000"/>
                </a:solidFill>
              </a:rPr>
              <a:t>Blackbody Radiation and the Electromagnetic Spectrum</a:t>
            </a:r>
            <a:endParaRPr sz="2600">
              <a:solidFill>
                <a:srgbClr val="000000"/>
              </a:solidFill>
            </a:endParaRPr>
          </a:p>
        </p:txBody>
      </p:sp>
      <p:sp>
        <p:nvSpPr>
          <p:cNvPr id="68" name="Google Shape;68;p15"/>
          <p:cNvSpPr txBox="1"/>
          <p:nvPr>
            <p:ph idx="1" type="body"/>
          </p:nvPr>
        </p:nvSpPr>
        <p:spPr>
          <a:xfrm>
            <a:off x="6028325" y="1177725"/>
            <a:ext cx="2804100" cy="3599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Char char="●"/>
            </a:pPr>
            <a:r>
              <a:rPr lang="en">
                <a:solidFill>
                  <a:srgbClr val="000000"/>
                </a:solidFill>
              </a:rPr>
              <a:t>If an object is </a:t>
            </a:r>
            <a:r>
              <a:rPr i="1" lang="en">
                <a:solidFill>
                  <a:srgbClr val="000000"/>
                </a:solidFill>
              </a:rPr>
              <a:t>emitting</a:t>
            </a:r>
            <a:r>
              <a:rPr lang="en">
                <a:solidFill>
                  <a:srgbClr val="000000"/>
                </a:solidFill>
              </a:rPr>
              <a:t>, it is creating it’s own light.</a:t>
            </a:r>
            <a:endParaRPr>
              <a:solidFill>
                <a:srgbClr val="000000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Char char="●"/>
            </a:pPr>
            <a:r>
              <a:rPr lang="en">
                <a:solidFill>
                  <a:srgbClr val="000000"/>
                </a:solidFill>
              </a:rPr>
              <a:t>Blackbody emission is a </a:t>
            </a:r>
            <a:r>
              <a:rPr b="1" lang="en" u="sng">
                <a:solidFill>
                  <a:srgbClr val="000000"/>
                </a:solidFill>
              </a:rPr>
              <a:t>continuous</a:t>
            </a:r>
            <a:r>
              <a:rPr lang="en">
                <a:solidFill>
                  <a:srgbClr val="000000"/>
                </a:solidFill>
              </a:rPr>
              <a:t> spectrum from a </a:t>
            </a:r>
            <a:r>
              <a:rPr b="1" lang="en" u="sng">
                <a:solidFill>
                  <a:srgbClr val="000000"/>
                </a:solidFill>
              </a:rPr>
              <a:t>dense</a:t>
            </a:r>
            <a:r>
              <a:rPr lang="en">
                <a:solidFill>
                  <a:srgbClr val="000000"/>
                </a:solidFill>
              </a:rPr>
              <a:t> object</a:t>
            </a:r>
            <a:endParaRPr>
              <a:solidFill>
                <a:srgbClr val="000000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Char char="●"/>
            </a:pPr>
            <a:r>
              <a:rPr lang="en">
                <a:solidFill>
                  <a:srgbClr val="000000"/>
                </a:solidFill>
              </a:rPr>
              <a:t>As temperature gets hotter, the peak wavelength decreases - becomes blue-er!</a:t>
            </a:r>
            <a:endParaRPr>
              <a:solidFill>
                <a:srgbClr val="000000"/>
              </a:solidFill>
            </a:endParaRPr>
          </a:p>
        </p:txBody>
      </p:sp>
      <p:pic>
        <p:nvPicPr>
          <p:cNvPr descr="2000px-EM_Spectrum_Properties_edit.svg.png" id="69" name="Google Shape;69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47425" y="1177713"/>
            <a:ext cx="5680900" cy="33659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Blackbody Radiation and the Ultraviolet Catastrophe</a:t>
            </a:r>
            <a:endParaRPr/>
          </a:p>
        </p:txBody>
      </p:sp>
      <p:sp>
        <p:nvSpPr>
          <p:cNvPr id="75" name="Google Shape;75;p16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pic>
        <p:nvPicPr>
          <p:cNvPr descr="tQJYLP_Ew4lgJHkAtqAQBqPC6SlneG7iqP98joVtVnYmOyPv0NL_xoZX2ufiHJqdbNFjueqOcLUDFQ97FjliIgVFUZBc8beT4YgIkeMwBRuUwddhELsjD-89" id="76" name="Google Shape;76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236350" y="1152475"/>
            <a:ext cx="6671300" cy="36108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Blackbody Radiation - the Simpler Version</a:t>
            </a:r>
            <a:endParaRPr/>
          </a:p>
        </p:txBody>
      </p:sp>
      <p:sp>
        <p:nvSpPr>
          <p:cNvPr id="82" name="Google Shape;82;p17"/>
          <p:cNvSpPr txBox="1"/>
          <p:nvPr>
            <p:ph idx="1" type="body"/>
          </p:nvPr>
        </p:nvSpPr>
        <p:spPr>
          <a:xfrm>
            <a:off x="311700" y="1152475"/>
            <a:ext cx="8520600" cy="999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At room temperature, objects emit with a peak wavelength in the infrared (IR)!</a:t>
            </a:r>
            <a:endParaRPr/>
          </a:p>
          <a:p>
            <a:pPr indent="0" lvl="0" marL="0" rtl="0" algn="ctr">
              <a:spcBef>
                <a:spcPts val="1600"/>
              </a:spcBef>
              <a:spcAft>
                <a:spcPts val="1600"/>
              </a:spcAft>
              <a:buNone/>
            </a:pPr>
            <a:r>
              <a:rPr lang="en"/>
              <a:t>Things that emit infrared:</a:t>
            </a:r>
            <a:endParaRPr/>
          </a:p>
        </p:txBody>
      </p:sp>
      <p:pic>
        <p:nvPicPr>
          <p:cNvPr descr="512701main_pia13760-43_full.jpg" id="83" name="Google Shape;83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1700" y="2152075"/>
            <a:ext cx="2716258" cy="203735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Human-Infrared.jpg" id="84" name="Google Shape;84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273487" y="2152075"/>
            <a:ext cx="3379700" cy="203735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VIRTIS_IR2_410.jpg" id="85" name="Google Shape;85;p17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898697" y="2152075"/>
            <a:ext cx="1933603" cy="2037350"/>
          </a:xfrm>
          <a:prstGeom prst="rect">
            <a:avLst/>
          </a:prstGeom>
          <a:noFill/>
          <a:ln>
            <a:noFill/>
          </a:ln>
        </p:spPr>
      </p:pic>
      <p:sp>
        <p:nvSpPr>
          <p:cNvPr id="86" name="Google Shape;86;p17"/>
          <p:cNvSpPr txBox="1"/>
          <p:nvPr>
            <p:ph idx="1" type="body"/>
          </p:nvPr>
        </p:nvSpPr>
        <p:spPr>
          <a:xfrm>
            <a:off x="311700" y="4189425"/>
            <a:ext cx="27162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1600"/>
              </a:spcAft>
              <a:buNone/>
            </a:pPr>
            <a:r>
              <a:rPr lang="en"/>
              <a:t>Jupiter!</a:t>
            </a:r>
            <a:endParaRPr/>
          </a:p>
        </p:txBody>
      </p:sp>
      <p:sp>
        <p:nvSpPr>
          <p:cNvPr id="87" name="Google Shape;87;p17"/>
          <p:cNvSpPr txBox="1"/>
          <p:nvPr>
            <p:ph idx="1" type="body"/>
          </p:nvPr>
        </p:nvSpPr>
        <p:spPr>
          <a:xfrm>
            <a:off x="3605200" y="4189425"/>
            <a:ext cx="27162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1600"/>
              </a:spcAft>
              <a:buNone/>
            </a:pPr>
            <a:r>
              <a:rPr lang="en"/>
              <a:t>People!</a:t>
            </a:r>
            <a:endParaRPr/>
          </a:p>
        </p:txBody>
      </p:sp>
      <p:sp>
        <p:nvSpPr>
          <p:cNvPr id="88" name="Google Shape;88;p17"/>
          <p:cNvSpPr txBox="1"/>
          <p:nvPr>
            <p:ph idx="1" type="body"/>
          </p:nvPr>
        </p:nvSpPr>
        <p:spPr>
          <a:xfrm>
            <a:off x="6507400" y="4189425"/>
            <a:ext cx="27162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1600"/>
              </a:spcAft>
              <a:buNone/>
            </a:pPr>
            <a:r>
              <a:rPr lang="en"/>
              <a:t>Earth!</a:t>
            </a:r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18"/>
          <p:cNvSpPr txBox="1"/>
          <p:nvPr>
            <p:ph idx="1" type="body"/>
          </p:nvPr>
        </p:nvSpPr>
        <p:spPr>
          <a:xfrm>
            <a:off x="311750" y="4099875"/>
            <a:ext cx="2372700" cy="44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1600"/>
              </a:spcAft>
              <a:buNone/>
            </a:pPr>
            <a:r>
              <a:rPr lang="en"/>
              <a:t>Red Stars!</a:t>
            </a:r>
            <a:endParaRPr/>
          </a:p>
        </p:txBody>
      </p:sp>
      <p:sp>
        <p:nvSpPr>
          <p:cNvPr id="94" name="Google Shape;94;p1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Let’s get a bit warmer...</a:t>
            </a:r>
            <a:endParaRPr/>
          </a:p>
        </p:txBody>
      </p:sp>
      <p:sp>
        <p:nvSpPr>
          <p:cNvPr id="95" name="Google Shape;95;p18"/>
          <p:cNvSpPr txBox="1"/>
          <p:nvPr>
            <p:ph idx="1" type="body"/>
          </p:nvPr>
        </p:nvSpPr>
        <p:spPr>
          <a:xfrm>
            <a:off x="311700" y="1152475"/>
            <a:ext cx="8520600" cy="972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At around 650K (700F), things start to emit red light!</a:t>
            </a:r>
            <a:endParaRPr/>
          </a:p>
          <a:p>
            <a:pPr indent="0" lvl="0" marL="0" rtl="0" algn="ctr">
              <a:spcBef>
                <a:spcPts val="1600"/>
              </a:spcBef>
              <a:spcAft>
                <a:spcPts val="1600"/>
              </a:spcAft>
              <a:buNone/>
            </a:pPr>
            <a:r>
              <a:rPr lang="en"/>
              <a:t>Red-emitting things:</a:t>
            </a:r>
            <a:endParaRPr/>
          </a:p>
        </p:txBody>
      </p:sp>
      <p:pic>
        <p:nvPicPr>
          <p:cNvPr descr="627B0AC36CEB4732AA437AE4D2AF73CD.jpg" id="96" name="Google Shape;96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1700" y="2260125"/>
            <a:ext cx="2372800" cy="17796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electricstove.ashx" id="97" name="Google Shape;97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060013" y="2260132"/>
            <a:ext cx="2727350" cy="1779593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blacksmith.jpg" id="98" name="Google Shape;98;p18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162901" y="2260125"/>
            <a:ext cx="2669404" cy="1779602"/>
          </a:xfrm>
          <a:prstGeom prst="rect">
            <a:avLst/>
          </a:prstGeom>
          <a:noFill/>
          <a:ln>
            <a:noFill/>
          </a:ln>
        </p:spPr>
      </p:pic>
      <p:sp>
        <p:nvSpPr>
          <p:cNvPr id="99" name="Google Shape;99;p18"/>
          <p:cNvSpPr txBox="1"/>
          <p:nvPr>
            <p:ph idx="1" type="body"/>
          </p:nvPr>
        </p:nvSpPr>
        <p:spPr>
          <a:xfrm>
            <a:off x="3237350" y="4099875"/>
            <a:ext cx="2372700" cy="44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1600"/>
              </a:spcAft>
              <a:buNone/>
            </a:pPr>
            <a:r>
              <a:rPr lang="en"/>
              <a:t>A hot stove!</a:t>
            </a:r>
            <a:endParaRPr/>
          </a:p>
        </p:txBody>
      </p:sp>
      <p:sp>
        <p:nvSpPr>
          <p:cNvPr id="100" name="Google Shape;100;p18"/>
          <p:cNvSpPr txBox="1"/>
          <p:nvPr>
            <p:ph idx="1" type="body"/>
          </p:nvPr>
        </p:nvSpPr>
        <p:spPr>
          <a:xfrm>
            <a:off x="6311250" y="4099875"/>
            <a:ext cx="2372700" cy="44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1600"/>
              </a:spcAft>
              <a:buNone/>
            </a:pPr>
            <a:r>
              <a:rPr lang="en"/>
              <a:t>Red-hot iron!</a:t>
            </a:r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1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Okay… Let’s crank up the heat a bit</a:t>
            </a:r>
            <a:endParaRPr/>
          </a:p>
        </p:txBody>
      </p:sp>
      <p:sp>
        <p:nvSpPr>
          <p:cNvPr id="106" name="Google Shape;106;p19"/>
          <p:cNvSpPr txBox="1"/>
          <p:nvPr>
            <p:ph idx="1" type="body"/>
          </p:nvPr>
        </p:nvSpPr>
        <p:spPr>
          <a:xfrm>
            <a:off x="311700" y="1152475"/>
            <a:ext cx="8520600" cy="124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If we make it to 3500K (6000F), we start emitting white light. We often use objects this warm as lights!</a:t>
            </a:r>
            <a:endParaRPr/>
          </a:p>
          <a:p>
            <a:pPr indent="0" lvl="0" marL="0" rtl="0" algn="ctr">
              <a:spcBef>
                <a:spcPts val="1600"/>
              </a:spcBef>
              <a:spcAft>
                <a:spcPts val="1600"/>
              </a:spcAft>
              <a:buNone/>
            </a:pPr>
            <a:r>
              <a:rPr lang="en"/>
              <a:t>Things that are white-hot:</a:t>
            </a:r>
            <a:endParaRPr/>
          </a:p>
        </p:txBody>
      </p:sp>
      <p:pic>
        <p:nvPicPr>
          <p:cNvPr descr="light-bulb-glowing-filament-light-blue-uncropped-3-AHD.jpg" id="107" name="Google Shape;107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15299" y="2528025"/>
            <a:ext cx="1691126" cy="1991202"/>
          </a:xfrm>
          <a:prstGeom prst="rect">
            <a:avLst/>
          </a:prstGeom>
          <a:noFill/>
          <a:ln>
            <a:noFill/>
          </a:ln>
        </p:spPr>
      </p:pic>
      <p:sp>
        <p:nvSpPr>
          <p:cNvPr id="108" name="Google Shape;108;p19"/>
          <p:cNvSpPr txBox="1"/>
          <p:nvPr>
            <p:ph idx="1" type="body"/>
          </p:nvPr>
        </p:nvSpPr>
        <p:spPr>
          <a:xfrm>
            <a:off x="274513" y="4653975"/>
            <a:ext cx="2372700" cy="44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1600"/>
              </a:spcAft>
              <a:buNone/>
            </a:pPr>
            <a:r>
              <a:rPr lang="en"/>
              <a:t>Lightbulbs!</a:t>
            </a:r>
            <a:endParaRPr/>
          </a:p>
        </p:txBody>
      </p:sp>
      <p:pic>
        <p:nvPicPr>
          <p:cNvPr descr="DSS_van_Maanen-s_star_678x509.jpg" id="109" name="Google Shape;109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245836" y="2528024"/>
            <a:ext cx="2652317" cy="1991200"/>
          </a:xfrm>
          <a:prstGeom prst="rect">
            <a:avLst/>
          </a:prstGeom>
          <a:noFill/>
          <a:ln>
            <a:noFill/>
          </a:ln>
        </p:spPr>
      </p:pic>
      <p:sp>
        <p:nvSpPr>
          <p:cNvPr id="110" name="Google Shape;110;p19"/>
          <p:cNvSpPr txBox="1"/>
          <p:nvPr>
            <p:ph idx="1" type="body"/>
          </p:nvPr>
        </p:nvSpPr>
        <p:spPr>
          <a:xfrm>
            <a:off x="3385638" y="4653975"/>
            <a:ext cx="2372700" cy="44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1600"/>
              </a:spcAft>
              <a:buNone/>
            </a:pPr>
            <a:r>
              <a:rPr lang="en"/>
              <a:t>Stars!</a:t>
            </a:r>
            <a:endParaRPr/>
          </a:p>
        </p:txBody>
      </p:sp>
      <p:pic>
        <p:nvPicPr>
          <p:cNvPr descr="strike-when-the-iron-is-hot.jpg" id="111" name="Google Shape;111;p19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177367" y="2528025"/>
            <a:ext cx="2654933" cy="1991200"/>
          </a:xfrm>
          <a:prstGeom prst="rect">
            <a:avLst/>
          </a:prstGeom>
          <a:noFill/>
          <a:ln>
            <a:noFill/>
          </a:ln>
        </p:spPr>
      </p:pic>
      <p:sp>
        <p:nvSpPr>
          <p:cNvPr id="112" name="Google Shape;112;p19"/>
          <p:cNvSpPr txBox="1"/>
          <p:nvPr>
            <p:ph idx="1" type="body"/>
          </p:nvPr>
        </p:nvSpPr>
        <p:spPr>
          <a:xfrm>
            <a:off x="6318475" y="4653975"/>
            <a:ext cx="2372700" cy="44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1600"/>
              </a:spcAft>
              <a:buNone/>
            </a:pPr>
            <a:r>
              <a:rPr i="1" lang="en"/>
              <a:t>Really </a:t>
            </a:r>
            <a:r>
              <a:rPr lang="en"/>
              <a:t>hot iron</a:t>
            </a:r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20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Too hot! Too hot!</a:t>
            </a:r>
            <a:endParaRPr/>
          </a:p>
        </p:txBody>
      </p:sp>
      <p:sp>
        <p:nvSpPr>
          <p:cNvPr id="118" name="Google Shape;118;p20"/>
          <p:cNvSpPr txBox="1"/>
          <p:nvPr>
            <p:ph idx="1" type="body"/>
          </p:nvPr>
        </p:nvSpPr>
        <p:spPr>
          <a:xfrm>
            <a:off x="311700" y="1152475"/>
            <a:ext cx="8520600" cy="79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1600"/>
              </a:spcAft>
              <a:buNone/>
            </a:pPr>
            <a:r>
              <a:rPr lang="en"/>
              <a:t>When you get above 7000K (12000F), things start to emit blue light…. We don’t see this a lot in our day to day lives. Well. I don’t. You might if you have….</a:t>
            </a:r>
            <a:endParaRPr/>
          </a:p>
        </p:txBody>
      </p:sp>
      <p:pic>
        <p:nvPicPr>
          <p:cNvPr descr="SMAW.welding.navy.ncs.jpg" id="119" name="Google Shape;119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1700" y="1946575"/>
            <a:ext cx="3664600" cy="2616499"/>
          </a:xfrm>
          <a:prstGeom prst="rect">
            <a:avLst/>
          </a:prstGeom>
          <a:noFill/>
          <a:ln>
            <a:noFill/>
          </a:ln>
        </p:spPr>
      </p:pic>
      <p:sp>
        <p:nvSpPr>
          <p:cNvPr id="120" name="Google Shape;120;p20"/>
          <p:cNvSpPr txBox="1"/>
          <p:nvPr>
            <p:ph idx="1" type="body"/>
          </p:nvPr>
        </p:nvSpPr>
        <p:spPr>
          <a:xfrm>
            <a:off x="6266038" y="4609350"/>
            <a:ext cx="2372700" cy="44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1600"/>
              </a:spcAft>
              <a:buNone/>
            </a:pPr>
            <a:r>
              <a:rPr lang="en"/>
              <a:t>A Blue Giant Star!</a:t>
            </a:r>
            <a:endParaRPr/>
          </a:p>
        </p:txBody>
      </p:sp>
      <p:pic>
        <p:nvPicPr>
          <p:cNvPr descr="Alcyon_(star).jpg" id="121" name="Google Shape;121;p2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072490" y="1946575"/>
            <a:ext cx="2759808" cy="2616499"/>
          </a:xfrm>
          <a:prstGeom prst="rect">
            <a:avLst/>
          </a:prstGeom>
          <a:noFill/>
          <a:ln>
            <a:noFill/>
          </a:ln>
        </p:spPr>
      </p:pic>
      <p:sp>
        <p:nvSpPr>
          <p:cNvPr id="122" name="Google Shape;122;p20"/>
          <p:cNvSpPr txBox="1"/>
          <p:nvPr>
            <p:ph idx="1" type="body"/>
          </p:nvPr>
        </p:nvSpPr>
        <p:spPr>
          <a:xfrm>
            <a:off x="957638" y="4609350"/>
            <a:ext cx="2372700" cy="44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1600"/>
              </a:spcAft>
              <a:buNone/>
            </a:pPr>
            <a:r>
              <a:rPr lang="en"/>
              <a:t>An arc welder!</a:t>
            </a:r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2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Part 2: Emission and Absorption</a:t>
            </a:r>
            <a:endParaRPr/>
          </a:p>
        </p:txBody>
      </p:sp>
      <p:sp>
        <p:nvSpPr>
          <p:cNvPr id="128" name="Google Shape;128;p21"/>
          <p:cNvSpPr txBox="1"/>
          <p:nvPr>
            <p:ph idx="1" type="body"/>
          </p:nvPr>
        </p:nvSpPr>
        <p:spPr>
          <a:xfrm>
            <a:off x="311700" y="1152475"/>
            <a:ext cx="40290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Emission line spectra are produced by </a:t>
            </a:r>
            <a:r>
              <a:rPr lang="en" u="sng"/>
              <a:t>low density</a:t>
            </a:r>
            <a:r>
              <a:rPr lang="en"/>
              <a:t> gas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Arises from the atom: Electrons can only move to certain levels corresponding to specific energies.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Spectral Emission lines arise from the different transition energies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Electron energies are different for different elements!</a:t>
            </a:r>
            <a:endParaRPr/>
          </a:p>
        </p:txBody>
      </p:sp>
      <p:pic>
        <p:nvPicPr>
          <p:cNvPr descr="bohr_atomicorbits.gif" id="129" name="Google Shape;129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204748" y="1191925"/>
            <a:ext cx="3627550" cy="35215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Dark">
  <a:themeElements>
    <a:clrScheme name="Simple Dark">
      <a:dk1>
        <a:srgbClr val="FFFFFF"/>
      </a:dk1>
      <a:lt1>
        <a:srgbClr val="212121"/>
      </a:lt1>
      <a:dk2>
        <a:srgbClr val="303030"/>
      </a:dk2>
      <a:lt2>
        <a:srgbClr val="ADADAD"/>
      </a:lt2>
      <a:accent1>
        <a:srgbClr val="009688"/>
      </a:accent1>
      <a:accent2>
        <a:srgbClr val="EEEEEE"/>
      </a:accent2>
      <a:accent3>
        <a:srgbClr val="78909C"/>
      </a:accent3>
      <a:accent4>
        <a:srgbClr val="FFAB40"/>
      </a:accent4>
      <a:accent5>
        <a:srgbClr val="4DD0E1"/>
      </a:accent5>
      <a:accent6>
        <a:srgbClr val="EEFF41"/>
      </a:accent6>
      <a:hlink>
        <a:srgbClr val="4DD0E1"/>
      </a:hlink>
      <a:folHlink>
        <a:srgbClr val="4DD0E1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